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 varScale="1">
        <p:scale>
          <a:sx n="55" d="100"/>
          <a:sy n="55" d="100"/>
        </p:scale>
        <p:origin x="6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2B00-E780-453A-9069-555C33BA3589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310E0-7C97-4CC5-8BB9-B638AA4DD6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6568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данные мониторинга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 descr="C:\Users\nbt_GafarovDE\Desktop\6d901630437b6f69754cf7dae800147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838" y="6251354"/>
            <a:ext cx="524418" cy="383701"/>
          </a:xfrm>
          <a:prstGeom prst="rect">
            <a:avLst/>
          </a:prstGeom>
          <a:noFill/>
        </p:spPr>
      </p:pic>
      <p:pic>
        <p:nvPicPr>
          <p:cNvPr id="1028" name="Picture 4" descr="C:\Users\nbt_GafarovDE\Desktop\702403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492896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8640"/>
            <a:ext cx="2740371" cy="1686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nbt_GafarovDE\Desktop\2025-03-31T13_10_40.96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25144"/>
            <a:ext cx="2736304" cy="191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Users\nbt_GafarovDE\Desktop\Ст.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9584" y="3429000"/>
            <a:ext cx="2555195" cy="169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876256" y="6309320"/>
            <a:ext cx="2173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Российские железные дороги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1818690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ПОЖАРНОЙ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ВНИМАНИЕ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– НАШЕ ПРИЗВАНИЕ!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2060848"/>
            <a:ext cx="28083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железная дорога информирует </a:t>
            </a:r>
          </a:p>
          <a:p>
            <a:pPr algn="ctr"/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400" b="1" dirty="0" smtClean="0"/>
              <a:t>При возникновении пожара: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/>
              <a:t> </a:t>
            </a:r>
            <a:r>
              <a:rPr lang="ru-RU" sz="1200" b="1" dirty="0" smtClean="0"/>
              <a:t>Позвонить по телефону 112 или 101;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/>
              <a:t> </a:t>
            </a:r>
            <a:r>
              <a:rPr lang="ru-RU" sz="1200" b="1" dirty="0" smtClean="0"/>
              <a:t>назвать точный адрес;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/>
              <a:t> </a:t>
            </a:r>
            <a:r>
              <a:rPr lang="ru-RU" sz="1200" b="1" dirty="0" smtClean="0"/>
              <a:t>что горит и где возник пожар;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/>
              <a:t> </a:t>
            </a:r>
            <a:r>
              <a:rPr lang="ru-RU" sz="1200" b="1" dirty="0" smtClean="0"/>
              <a:t>сообщить есть ли опасность для людей;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dirty="0"/>
              <a:t> </a:t>
            </a:r>
            <a:r>
              <a:rPr lang="ru-RU" sz="1200" b="1" dirty="0" smtClean="0"/>
              <a:t>назвать свою фамилию и телефон</a:t>
            </a:r>
          </a:p>
          <a:p>
            <a:pPr algn="ctr"/>
            <a:endParaRPr lang="ru-RU" sz="1200" dirty="0" smtClean="0"/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3707904" y="2636912"/>
            <a:ext cx="1656184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5" name="Picture 11" descr="C:\Users\nbt_GafarovDE\Desktop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60648"/>
            <a:ext cx="1808843" cy="132347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32" y="260648"/>
            <a:ext cx="2817357" cy="27257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C:\Users\nbt_GafarovDE\Desktop\2025-03-31T13_10_40.96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2665113" cy="153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nbt_GafarovDE\Desktop\2025-03-31T13_10_40.9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085184"/>
            <a:ext cx="2736304" cy="150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233928"/>
            <a:ext cx="28803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Закрыть</a:t>
            </a:r>
            <a:r>
              <a:rPr lang="ru-RU" sz="1200" dirty="0" smtClean="0"/>
              <a:t> нос и рот тканью (полотенцем, наволочкой, простынёй, одеждой), смоченной водой, чтобы отравляющие вещества не попали в дыхательные пути.</a:t>
            </a:r>
          </a:p>
          <a:p>
            <a:pPr algn="just"/>
            <a:r>
              <a:rPr lang="ru-RU" sz="1200" b="1" dirty="0" smtClean="0"/>
              <a:t>Стараться не паниковать</a:t>
            </a:r>
            <a:r>
              <a:rPr lang="ru-RU" sz="1200" dirty="0" smtClean="0"/>
              <a:t>. Детям обязательно слушаться взрослых, не убегать от них. </a:t>
            </a:r>
          </a:p>
          <a:p>
            <a:pPr algn="just"/>
            <a:r>
              <a:rPr lang="ru-RU" sz="1200" b="1" dirty="0" smtClean="0"/>
              <a:t>Не открывать</a:t>
            </a:r>
            <a:r>
              <a:rPr lang="ru-RU" sz="1200" dirty="0" smtClean="0"/>
              <a:t> окна, чтобы от притока кислорода не усилилось загорание. </a:t>
            </a:r>
          </a:p>
          <a:p>
            <a:pPr algn="just"/>
            <a:r>
              <a:rPr lang="ru-RU" sz="1200" b="1" dirty="0" smtClean="0"/>
              <a:t>В полупустых вагонах</a:t>
            </a:r>
            <a:r>
              <a:rPr lang="ru-RU" sz="1200" dirty="0" smtClean="0"/>
              <a:t> лучше передвигаться, наклонившись ближе к полу или на коленях, так как задымлённость внизу намного меньше. 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При возникновении пожара в движущемся поезде</a:t>
            </a:r>
            <a:r>
              <a:rPr lang="ru-RU" sz="1200" dirty="0" smtClean="0"/>
              <a:t> перейти в соседний вагон, желательно по направлению движения, поскольку огонь будет захватывать вагоны в противоположную сторону. Переходя в другие вагоны, плотно закрывать за собой дверь. </a:t>
            </a:r>
          </a:p>
          <a:p>
            <a:pPr algn="just"/>
            <a:r>
              <a:rPr lang="ru-RU" sz="1200" b="1" dirty="0" smtClean="0"/>
              <a:t>Не выпрыгивать</a:t>
            </a:r>
            <a:r>
              <a:rPr lang="ru-RU" sz="1200" dirty="0" smtClean="0"/>
              <a:t> из вагона движущегося поезда и не пытаться выбраться на крышу — </a:t>
            </a:r>
            <a:r>
              <a:rPr lang="ru-RU" sz="1200" b="1" dirty="0" smtClean="0"/>
              <a:t>это опасно</a:t>
            </a:r>
            <a:r>
              <a:rPr lang="ru-RU" sz="1200" dirty="0"/>
              <a:t>!</a:t>
            </a:r>
            <a:r>
              <a:rPr lang="ru-RU" sz="1200" dirty="0" smtClean="0"/>
              <a:t> 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525990"/>
            <a:ext cx="28083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Что нельзя делать в поезде: </a:t>
            </a:r>
          </a:p>
          <a:p>
            <a:pPr algn="just"/>
            <a:r>
              <a:rPr lang="ru-RU" sz="1200" b="1" dirty="0" smtClean="0"/>
              <a:t>Не применять</a:t>
            </a:r>
            <a:r>
              <a:rPr lang="ru-RU" sz="1200" dirty="0" smtClean="0"/>
              <a:t> для освещения открытый огонь (свечи без фонарей, керосиновые лампы и т.п</a:t>
            </a:r>
            <a:r>
              <a:rPr lang="ru-RU" sz="1400" dirty="0" smtClean="0"/>
              <a:t>.).</a:t>
            </a:r>
            <a:endParaRPr lang="ru-RU" sz="1200" b="1" dirty="0"/>
          </a:p>
          <a:p>
            <a:pPr algn="just"/>
            <a:r>
              <a:rPr lang="ru-RU" sz="1200" b="1" dirty="0" smtClean="0"/>
              <a:t>Не </a:t>
            </a:r>
            <a:r>
              <a:rPr lang="ru-RU" sz="1200" b="1" dirty="0"/>
              <a:t>курить</a:t>
            </a:r>
            <a:r>
              <a:rPr lang="ru-RU" sz="1200" dirty="0"/>
              <a:t> в неустановленных для этих целей местах. Разрешается курить только в нерабочем тамбуре, оборудованном </a:t>
            </a:r>
            <a:r>
              <a:rPr lang="ru-RU" sz="1200" dirty="0" smtClean="0"/>
              <a:t>пепельницами.</a:t>
            </a:r>
            <a:r>
              <a:rPr lang="ru-RU" sz="1200" dirty="0"/>
              <a:t> </a:t>
            </a:r>
          </a:p>
          <a:p>
            <a:pPr algn="just"/>
            <a:r>
              <a:rPr lang="ru-RU" sz="1200" b="1" dirty="0"/>
              <a:t>Не загромождать вещами</a:t>
            </a:r>
            <a:r>
              <a:rPr lang="ru-RU" sz="1200" dirty="0"/>
              <a:t> пути эвакуации пассажиров </a:t>
            </a:r>
            <a:r>
              <a:rPr lang="ru-RU" sz="1200" dirty="0" smtClean="0"/>
              <a:t>(коридор и тамбуры вагона).</a:t>
            </a:r>
            <a:r>
              <a:rPr lang="ru-RU" sz="1200" dirty="0"/>
              <a:t> </a:t>
            </a:r>
            <a:endParaRPr lang="ru-RU" sz="1200" dirty="0" smtClean="0"/>
          </a:p>
          <a:p>
            <a:pPr algn="just"/>
            <a:r>
              <a:rPr lang="ru-RU" sz="1200" b="1" dirty="0" smtClean="0"/>
              <a:t>Не перевозить </a:t>
            </a:r>
            <a:r>
              <a:rPr lang="ru-RU" sz="1200" dirty="0" smtClean="0"/>
              <a:t>в поезде легковоспламеняющимися жидкостями, взрывоопасными материалами. 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При возникновении пожара в поезде</a:t>
            </a:r>
            <a:r>
              <a:rPr lang="ru-RU" sz="1200" dirty="0" smtClean="0"/>
              <a:t> пассажирам рекомендуется:</a:t>
            </a:r>
          </a:p>
          <a:p>
            <a:pPr algn="just"/>
            <a:r>
              <a:rPr lang="ru-RU" sz="1200" b="1" dirty="0" smtClean="0"/>
              <a:t>Использовать</a:t>
            </a:r>
            <a:r>
              <a:rPr lang="ru-RU" sz="1200" dirty="0" smtClean="0"/>
              <a:t> огнетушители и подручные средства (одеяла, мокрые тряпки и т.п.) для попытки потушить огонь. </a:t>
            </a:r>
          </a:p>
          <a:p>
            <a:pPr algn="just"/>
            <a:endParaRPr lang="ru-RU" sz="1200" dirty="0"/>
          </a:p>
          <a:p>
            <a:pPr algn="just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3212976"/>
            <a:ext cx="288032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граждан за нарушение требований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пожарной безопасности</a:t>
            </a:r>
          </a:p>
          <a:p>
            <a:pPr algn="just"/>
            <a:endParaRPr lang="ru-RU" sz="1400" b="1" dirty="0">
              <a:solidFill>
                <a:srgbClr val="FF0000"/>
              </a:solidFill>
            </a:endParaRPr>
          </a:p>
          <a:p>
            <a:pPr algn="just"/>
            <a:r>
              <a:rPr lang="ru-RU" sz="1150" b="1" dirty="0" smtClean="0"/>
              <a:t>Административная ответственность:</a:t>
            </a:r>
          </a:p>
          <a:p>
            <a:pPr algn="just"/>
            <a:r>
              <a:rPr lang="ru-RU" sz="1150" dirty="0" smtClean="0"/>
              <a:t>В частности – за нарушение </a:t>
            </a:r>
            <a:r>
              <a:rPr lang="ru-RU" sz="1150" dirty="0"/>
              <a:t>частью </a:t>
            </a:r>
            <a:r>
              <a:rPr lang="ru-RU" sz="1150" b="1" dirty="0" smtClean="0"/>
              <a:t>1</a:t>
            </a:r>
            <a:br>
              <a:rPr lang="ru-RU" sz="1150" b="1" dirty="0" smtClean="0"/>
            </a:br>
            <a:r>
              <a:rPr lang="ru-RU" sz="1150" b="1" dirty="0" smtClean="0"/>
              <a:t>статьи </a:t>
            </a:r>
            <a:r>
              <a:rPr lang="ru-RU" sz="1150" b="1" dirty="0"/>
              <a:t>20.4 </a:t>
            </a:r>
            <a:r>
              <a:rPr lang="ru-RU" sz="1150" b="1" dirty="0" err="1"/>
              <a:t>КоАП</a:t>
            </a:r>
            <a:r>
              <a:rPr lang="ru-RU" sz="1150" b="1" dirty="0"/>
              <a:t> </a:t>
            </a:r>
            <a:r>
              <a:rPr lang="ru-RU" sz="1150" dirty="0" smtClean="0"/>
              <a:t>предусмотрено предупреждение или административный штраф: для </a:t>
            </a:r>
            <a:r>
              <a:rPr lang="ru-RU" sz="1150" dirty="0"/>
              <a:t>граждан в размере </a:t>
            </a:r>
            <a:r>
              <a:rPr lang="ru-RU" sz="1150" dirty="0" smtClean="0"/>
              <a:t>до </a:t>
            </a:r>
            <a:r>
              <a:rPr lang="ru-RU" sz="1150" dirty="0"/>
              <a:t>15 </a:t>
            </a:r>
            <a:r>
              <a:rPr lang="ru-RU" sz="1150" dirty="0" smtClean="0"/>
              <a:t>000;</a:t>
            </a:r>
          </a:p>
          <a:p>
            <a:pPr algn="just"/>
            <a:r>
              <a:rPr lang="ru-RU" sz="1150" b="1" dirty="0" smtClean="0"/>
              <a:t>Уголовная ответственность:</a:t>
            </a:r>
            <a:endParaRPr lang="ru-RU" sz="1150" b="1" dirty="0"/>
          </a:p>
          <a:p>
            <a:pPr algn="just"/>
            <a:r>
              <a:rPr lang="ru-RU" sz="1150" dirty="0" smtClean="0"/>
              <a:t>– </a:t>
            </a:r>
            <a:r>
              <a:rPr lang="ru-RU" sz="1150" b="1" dirty="0" smtClean="0"/>
              <a:t>ст. 167  УК РФ </a:t>
            </a:r>
            <a:r>
              <a:rPr lang="ru-RU" sz="1150" dirty="0" smtClean="0"/>
              <a:t>предусмотрено наказание: лишением свободы до 5 лет;</a:t>
            </a:r>
          </a:p>
          <a:p>
            <a:pPr algn="just"/>
            <a:r>
              <a:rPr lang="ru-RU" sz="1150" dirty="0" smtClean="0"/>
              <a:t> –</a:t>
            </a:r>
            <a:r>
              <a:rPr lang="ru-RU" sz="1150" b="1" dirty="0" smtClean="0"/>
              <a:t> ст. 219 УК РФ </a:t>
            </a:r>
            <a:r>
              <a:rPr lang="ru-RU" sz="1150" dirty="0" smtClean="0"/>
              <a:t>предусмотрено наказание: </a:t>
            </a:r>
            <a:br>
              <a:rPr lang="ru-RU" sz="1150" dirty="0" smtClean="0"/>
            </a:br>
            <a:r>
              <a:rPr lang="ru-RU" sz="1150" dirty="0" smtClean="0"/>
              <a:t> лишением свободы до 5 лет; </a:t>
            </a:r>
          </a:p>
          <a:p>
            <a:pPr algn="just"/>
            <a:r>
              <a:rPr lang="ru-RU" sz="1150" dirty="0" smtClean="0"/>
              <a:t> – </a:t>
            </a:r>
            <a:r>
              <a:rPr lang="ru-RU" sz="1150" b="1" dirty="0" smtClean="0"/>
              <a:t>ст. </a:t>
            </a:r>
            <a:r>
              <a:rPr lang="ru-RU" sz="1150" b="1" dirty="0"/>
              <a:t>281 УК РФ</a:t>
            </a:r>
            <a:r>
              <a:rPr lang="ru-RU" sz="1150" dirty="0"/>
              <a:t> («Диверсия») </a:t>
            </a:r>
            <a:r>
              <a:rPr lang="ru-RU" sz="1150" dirty="0" smtClean="0"/>
              <a:t> совершение </a:t>
            </a:r>
            <a:r>
              <a:rPr lang="ru-RU" sz="1150" dirty="0"/>
              <a:t>взрыва, поджога или других </a:t>
            </a:r>
            <a:r>
              <a:rPr lang="ru-RU" sz="1150" dirty="0" smtClean="0"/>
              <a:t> действий - наказывается лишением свободы на </a:t>
            </a:r>
            <a:r>
              <a:rPr lang="ru-RU" sz="1150" dirty="0"/>
              <a:t>срок </a:t>
            </a:r>
            <a:r>
              <a:rPr lang="ru-RU" sz="1150" dirty="0" smtClean="0"/>
              <a:t>до </a:t>
            </a:r>
            <a:r>
              <a:rPr lang="ru-RU" sz="1150" dirty="0"/>
              <a:t>двадцати лет.</a:t>
            </a:r>
            <a:endParaRPr lang="ru-RU" sz="1150" dirty="0" smtClean="0"/>
          </a:p>
          <a:p>
            <a:pPr algn="just"/>
            <a:endParaRPr lang="ru-RU" sz="1200" b="1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b="1" dirty="0" smtClean="0"/>
          </a:p>
          <a:p>
            <a:pPr algn="just"/>
            <a:endParaRPr lang="ru-RU" sz="1400" b="1" dirty="0" smtClean="0">
              <a:solidFill>
                <a:srgbClr val="FF0000"/>
              </a:solidFill>
            </a:endParaRPr>
          </a:p>
        </p:txBody>
      </p:sp>
      <p:pic>
        <p:nvPicPr>
          <p:cNvPr id="2055" name="Picture 7" descr="C:\Users\nbt_GafarovDE\Desktop\2025-03-31T13_10_40.96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4728"/>
            <a:ext cx="2664296" cy="177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156176" y="188640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В остановившемся поезде</a:t>
            </a:r>
            <a:r>
              <a:rPr lang="ru-RU" sz="1200" dirty="0" smtClean="0"/>
              <a:t> выйти из вагона, по возможности — на ту сторону, где нет железнодорожных путей. Не разбегаться в разные стороны. </a:t>
            </a:r>
          </a:p>
          <a:p>
            <a:pPr algn="just"/>
            <a:r>
              <a:rPr lang="ru-RU" sz="1200" b="1" dirty="0" smtClean="0"/>
              <a:t>Не пытаться</a:t>
            </a:r>
            <a:r>
              <a:rPr lang="ru-RU" sz="1200" dirty="0" smtClean="0"/>
              <a:t> спасать из огня свои вещи, если это угрожает безопасности. 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432</Words>
  <Application>Microsoft Office PowerPoint</Application>
  <PresentationFormat>Экран (4:3)</PresentationFormat>
  <Paragraphs>56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Company>RZD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nbt_GafarovDE</dc:creator>
  <cp:lastModifiedBy>Каплиева Татьяна Александровна</cp:lastModifiedBy>
  <cp:revision>29</cp:revision>
  <dcterms:created xsi:type="dcterms:W3CDTF">2025-04-01T12:48:50Z</dcterms:created>
  <dcterms:modified xsi:type="dcterms:W3CDTF">2025-04-25T08:59:24Z</dcterms:modified>
</cp:coreProperties>
</file>